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Semi-Bold" charset="1" panose="00000700000000000000"/>
      <p:regular r:id="rId16"/>
    </p:embeddedFont>
    <p:embeddedFont>
      <p:font typeface="Poppins" charset="1" panose="00000500000000000000"/>
      <p:regular r:id="rId17"/>
    </p:embeddedFont>
    <p:embeddedFont>
      <p:font typeface="Canva Sans 2 Bold" charset="1" panose="020B08030305010401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82567" y="-1887222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80719"/>
            <a:ext cx="1375707" cy="1375707"/>
          </a:xfrm>
          <a:custGeom>
            <a:avLst/>
            <a:gdLst/>
            <a:ahLst/>
            <a:cxnLst/>
            <a:rect r="r" b="b" t="t" l="l"/>
            <a:pathLst>
              <a:path h="1375707" w="1375707">
                <a:moveTo>
                  <a:pt x="0" y="0"/>
                </a:moveTo>
                <a:lnTo>
                  <a:pt x="1375707" y="0"/>
                </a:lnTo>
                <a:lnTo>
                  <a:pt x="1375707" y="1375706"/>
                </a:lnTo>
                <a:lnTo>
                  <a:pt x="0" y="137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7851657" y="8823913"/>
            <a:ext cx="10886124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882567" y="6961440"/>
            <a:ext cx="3756733" cy="3443647"/>
            <a:chOff x="0" y="0"/>
            <a:chExt cx="6350000" cy="582079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964789" y="1435201"/>
            <a:ext cx="1253333" cy="997003"/>
          </a:xfrm>
          <a:custGeom>
            <a:avLst/>
            <a:gdLst/>
            <a:ahLst/>
            <a:cxnLst/>
            <a:rect r="r" b="b" t="t" l="l"/>
            <a:pathLst>
              <a:path h="997003" w="1253333">
                <a:moveTo>
                  <a:pt x="0" y="0"/>
                </a:moveTo>
                <a:lnTo>
                  <a:pt x="1253333" y="0"/>
                </a:lnTo>
                <a:lnTo>
                  <a:pt x="1253333" y="997004"/>
                </a:lnTo>
                <a:lnTo>
                  <a:pt x="0" y="99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813970" y="1556425"/>
            <a:ext cx="9431985" cy="6476220"/>
          </a:xfrm>
          <a:custGeom>
            <a:avLst/>
            <a:gdLst/>
            <a:ahLst/>
            <a:cxnLst/>
            <a:rect r="r" b="b" t="t" l="l"/>
            <a:pathLst>
              <a:path h="6476220" w="9431985">
                <a:moveTo>
                  <a:pt x="0" y="0"/>
                </a:moveTo>
                <a:lnTo>
                  <a:pt x="9431985" y="0"/>
                </a:lnTo>
                <a:lnTo>
                  <a:pt x="9431985" y="6476220"/>
                </a:lnTo>
                <a:lnTo>
                  <a:pt x="0" y="6476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10" t="-11484" r="-741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53963" y="1028700"/>
            <a:ext cx="7522945" cy="7427198"/>
          </a:xfrm>
          <a:custGeom>
            <a:avLst/>
            <a:gdLst/>
            <a:ahLst/>
            <a:cxnLst/>
            <a:rect r="r" b="b" t="t" l="l"/>
            <a:pathLst>
              <a:path h="7427198" w="7522945">
                <a:moveTo>
                  <a:pt x="0" y="0"/>
                </a:moveTo>
                <a:lnTo>
                  <a:pt x="7522944" y="0"/>
                </a:lnTo>
                <a:lnTo>
                  <a:pt x="7522944" y="7427198"/>
                </a:lnTo>
                <a:lnTo>
                  <a:pt x="0" y="74271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799787" y="3053100"/>
            <a:ext cx="10330005" cy="429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7"/>
              </a:lnSpc>
            </a:pPr>
            <a:r>
              <a:rPr lang="en-US" sz="11599" spc="-64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Unwanted Cells Detector In The Eye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78265" y="8616588"/>
            <a:ext cx="9782144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721444" y="7975564"/>
            <a:ext cx="3756733" cy="3443647"/>
            <a:chOff x="0" y="0"/>
            <a:chExt cx="6350000" cy="5820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878367" y="3185520"/>
            <a:ext cx="9831974" cy="4335663"/>
            <a:chOff x="0" y="0"/>
            <a:chExt cx="2589491" cy="11419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89491" cy="1141903"/>
            </a:xfrm>
            <a:custGeom>
              <a:avLst/>
              <a:gdLst/>
              <a:ahLst/>
              <a:cxnLst/>
              <a:rect r="r" b="b" t="t" l="l"/>
              <a:pathLst>
                <a:path h="1141903" w="2589491">
                  <a:moveTo>
                    <a:pt x="0" y="0"/>
                  </a:moveTo>
                  <a:lnTo>
                    <a:pt x="2589491" y="0"/>
                  </a:lnTo>
                  <a:lnTo>
                    <a:pt x="2589491" y="1141903"/>
                  </a:lnTo>
                  <a:lnTo>
                    <a:pt x="0" y="1141903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89491" cy="1180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84934" y="1028700"/>
            <a:ext cx="5617025" cy="7946035"/>
          </a:xfrm>
          <a:custGeom>
            <a:avLst/>
            <a:gdLst/>
            <a:ahLst/>
            <a:cxnLst/>
            <a:rect r="r" b="b" t="t" l="l"/>
            <a:pathLst>
              <a:path h="7946035" w="5617025">
                <a:moveTo>
                  <a:pt x="0" y="0"/>
                </a:moveTo>
                <a:lnTo>
                  <a:pt x="5617025" y="0"/>
                </a:lnTo>
                <a:lnTo>
                  <a:pt x="5617025" y="7946035"/>
                </a:lnTo>
                <a:lnTo>
                  <a:pt x="0" y="7946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502530" y="4632328"/>
            <a:ext cx="8207810" cy="134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99"/>
              </a:lnSpc>
            </a:pPr>
            <a:r>
              <a:rPr lang="en-US" sz="9499" b="true">
                <a:solidFill>
                  <a:srgbClr val="F6ECE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Thankyou!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72495" y="8233572"/>
            <a:ext cx="3144990" cy="2882886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8966845" y="5920264"/>
            <a:ext cx="3626611" cy="362661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ECE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780150" y="2498437"/>
            <a:ext cx="6235800" cy="623577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1727" y="3024731"/>
            <a:ext cx="8849521" cy="41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805" indent="-323903" lvl="1">
              <a:lnSpc>
                <a:spcPts val="6481"/>
              </a:lnSpc>
              <a:buFont typeface="Arial"/>
              <a:buChar char="•"/>
            </a:pPr>
            <a:r>
              <a:rPr lang="en-US" sz="3000" spc="-48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GAHDSE23.3F 003 – DEVINDI H. M</a:t>
            </a:r>
          </a:p>
          <a:p>
            <a:pPr algn="l" marL="647805" indent="-323903" lvl="1">
              <a:lnSpc>
                <a:spcPts val="6481"/>
              </a:lnSpc>
              <a:buFont typeface="Arial"/>
              <a:buChar char="•"/>
            </a:pPr>
            <a:r>
              <a:rPr lang="en-US" sz="3000" spc="-48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GAHDSE23.3F 004 – SANDEEPANI G. K. N</a:t>
            </a:r>
          </a:p>
          <a:p>
            <a:pPr algn="l" marL="647805" indent="-323903" lvl="1">
              <a:lnSpc>
                <a:spcPts val="6481"/>
              </a:lnSpc>
              <a:buFont typeface="Arial"/>
              <a:buChar char="•"/>
            </a:pPr>
            <a:r>
              <a:rPr lang="en-US" sz="3000" spc="-48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GAHDSE23.3F 010 – NISKA A. Z. F. N</a:t>
            </a:r>
          </a:p>
          <a:p>
            <a:pPr algn="l" marL="647805" indent="-323903" lvl="1">
              <a:lnSpc>
                <a:spcPts val="6481"/>
              </a:lnSpc>
              <a:buFont typeface="Arial"/>
              <a:buChar char="•"/>
            </a:pPr>
            <a:r>
              <a:rPr lang="en-US" sz="3000" spc="-48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GAHDSE23.3F 008 – SANDAMALI T. D</a:t>
            </a:r>
          </a:p>
          <a:p>
            <a:pPr algn="l" marL="647805" indent="-323903" lvl="1">
              <a:lnSpc>
                <a:spcPts val="6481"/>
              </a:lnSpc>
              <a:buFont typeface="Arial"/>
              <a:buChar char="•"/>
            </a:pPr>
            <a:r>
              <a:rPr lang="en-US" sz="3000" spc="-48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GAHDSE23.3F 011 – VISHMINA M. G. 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576510"/>
            <a:ext cx="9038005" cy="1213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0"/>
              </a:lnSpc>
            </a:pPr>
            <a:r>
              <a:rPr lang="en-US" sz="9000" spc="-504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Group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39250"/>
            <a:ext cx="18240652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07818" y="785602"/>
            <a:ext cx="6388227" cy="8229600"/>
          </a:xfrm>
          <a:custGeom>
            <a:avLst/>
            <a:gdLst/>
            <a:ahLst/>
            <a:cxnLst/>
            <a:rect r="r" b="b" t="t" l="l"/>
            <a:pathLst>
              <a:path h="8229600" w="6388227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536513"/>
            <a:ext cx="5517362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3650" y="3009712"/>
            <a:ext cx="7510350" cy="4612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1257" indent="-340629" lvl="1">
              <a:lnSpc>
                <a:spcPts val="6121"/>
              </a:lnSpc>
              <a:buFont typeface="Arial"/>
              <a:buChar char="•"/>
            </a:pPr>
            <a:r>
              <a:rPr lang="en-US" sz="3155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Introduction</a:t>
            </a:r>
          </a:p>
          <a:p>
            <a:pPr algn="l" marL="681257" indent="-340629" lvl="1">
              <a:lnSpc>
                <a:spcPts val="6121"/>
              </a:lnSpc>
              <a:buFont typeface="Arial"/>
              <a:buChar char="•"/>
            </a:pPr>
            <a:r>
              <a:rPr lang="en-US" sz="3155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algn="l" marL="681257" indent="-340629" lvl="1">
              <a:lnSpc>
                <a:spcPts val="6121"/>
              </a:lnSpc>
              <a:buFont typeface="Arial"/>
              <a:buChar char="•"/>
            </a:pPr>
            <a:r>
              <a:rPr lang="en-US" sz="3155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Objectives</a:t>
            </a:r>
          </a:p>
          <a:p>
            <a:pPr algn="l" marL="681257" indent="-340629" lvl="1">
              <a:lnSpc>
                <a:spcPts val="6121"/>
              </a:lnSpc>
              <a:buFont typeface="Arial"/>
              <a:buChar char="•"/>
            </a:pPr>
            <a:r>
              <a:rPr lang="en-US" sz="3155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DIP techniques</a:t>
            </a:r>
          </a:p>
          <a:p>
            <a:pPr algn="l" marL="681257" indent="-340629" lvl="1">
              <a:lnSpc>
                <a:spcPts val="6121"/>
              </a:lnSpc>
              <a:buFont typeface="Arial"/>
              <a:buChar char="•"/>
            </a:pPr>
            <a:r>
              <a:rPr lang="en-US" sz="3155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Tools and libraries</a:t>
            </a:r>
          </a:p>
          <a:p>
            <a:pPr algn="l" marL="681257" indent="-340629" lvl="1">
              <a:lnSpc>
                <a:spcPts val="6121"/>
              </a:lnSpc>
              <a:buFont typeface="Arial"/>
              <a:buChar char="•"/>
            </a:pPr>
            <a:r>
              <a:rPr lang="en-US" sz="3155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278151" y="8597538"/>
            <a:ext cx="9782144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721444" y="7975564"/>
            <a:ext cx="3756733" cy="3443647"/>
            <a:chOff x="0" y="0"/>
            <a:chExt cx="6350000" cy="5820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144000" y="4248892"/>
            <a:ext cx="5832590" cy="3256154"/>
          </a:xfrm>
          <a:custGeom>
            <a:avLst/>
            <a:gdLst/>
            <a:ahLst/>
            <a:cxnLst/>
            <a:rect r="r" b="b" t="t" l="l"/>
            <a:pathLst>
              <a:path h="3256154" w="5832590">
                <a:moveTo>
                  <a:pt x="0" y="0"/>
                </a:moveTo>
                <a:lnTo>
                  <a:pt x="5832590" y="0"/>
                </a:lnTo>
                <a:lnTo>
                  <a:pt x="5832590" y="3256154"/>
                </a:lnTo>
                <a:lnTo>
                  <a:pt x="0" y="3256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98" t="0" r="-10898" b="-159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49890" y="7213343"/>
            <a:ext cx="4643631" cy="2806491"/>
          </a:xfrm>
          <a:custGeom>
            <a:avLst/>
            <a:gdLst/>
            <a:ahLst/>
            <a:cxnLst/>
            <a:rect r="r" b="b" t="t" l="l"/>
            <a:pathLst>
              <a:path h="2806491" w="4643631">
                <a:moveTo>
                  <a:pt x="0" y="0"/>
                </a:moveTo>
                <a:lnTo>
                  <a:pt x="4643630" y="0"/>
                </a:lnTo>
                <a:lnTo>
                  <a:pt x="4643630" y="2806491"/>
                </a:lnTo>
                <a:lnTo>
                  <a:pt x="0" y="2806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05" t="0" r="-13089" b="-2866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6342" y="1280543"/>
            <a:ext cx="962885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35289" y="3624432"/>
            <a:ext cx="6070055" cy="3526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5" indent="-237487" lvl="1">
              <a:lnSpc>
                <a:spcPts val="4025"/>
              </a:lnSpc>
              <a:buFont typeface="Arial"/>
              <a:buChar char="•"/>
            </a:pPr>
            <a:r>
              <a:rPr lang="en-US" sz="2199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Digital image processing is a powerful tool for analyzing images.</a:t>
            </a:r>
          </a:p>
          <a:p>
            <a:pPr algn="l" marL="474975" indent="-237487" lvl="1">
              <a:lnSpc>
                <a:spcPts val="4025"/>
              </a:lnSpc>
              <a:buFont typeface="Arial"/>
              <a:buChar char="•"/>
            </a:pPr>
            <a:r>
              <a:rPr lang="en-US" sz="2199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Early detection of these diseases is crucial for preventing blindness.</a:t>
            </a:r>
          </a:p>
          <a:p>
            <a:pPr algn="l" marL="474975" indent="-237487" lvl="1">
              <a:lnSpc>
                <a:spcPts val="4025"/>
              </a:lnSpc>
              <a:buFont typeface="Arial"/>
              <a:buChar char="•"/>
            </a:pPr>
            <a:r>
              <a:rPr lang="en-US" sz="2199">
                <a:solidFill>
                  <a:srgbClr val="5D4940"/>
                </a:solidFill>
                <a:latin typeface="Poppins"/>
                <a:ea typeface="Poppins"/>
                <a:cs typeface="Poppins"/>
                <a:sym typeface="Poppins"/>
              </a:rPr>
              <a:t>Our tool uses DIP to analyze eye images and find signs of cataracts and glaucoma.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060295" y="515060"/>
            <a:ext cx="5876492" cy="3917661"/>
          </a:xfrm>
          <a:custGeom>
            <a:avLst/>
            <a:gdLst/>
            <a:ahLst/>
            <a:cxnLst/>
            <a:rect r="r" b="b" t="t" l="l"/>
            <a:pathLst>
              <a:path h="3917661" w="5876492">
                <a:moveTo>
                  <a:pt x="0" y="0"/>
                </a:moveTo>
                <a:lnTo>
                  <a:pt x="5876492" y="0"/>
                </a:lnTo>
                <a:lnTo>
                  <a:pt x="5876492" y="3917661"/>
                </a:lnTo>
                <a:lnTo>
                  <a:pt x="0" y="3917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82567" y="-1887222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-127435" y="4776930"/>
            <a:ext cx="18551676" cy="5510070"/>
            <a:chOff x="0" y="0"/>
            <a:chExt cx="4886038" cy="14512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86038" cy="1451212"/>
            </a:xfrm>
            <a:custGeom>
              <a:avLst/>
              <a:gdLst/>
              <a:ahLst/>
              <a:cxnLst/>
              <a:rect r="r" b="b" t="t" l="l"/>
              <a:pathLst>
                <a:path h="1451212" w="4886038">
                  <a:moveTo>
                    <a:pt x="0" y="0"/>
                  </a:moveTo>
                  <a:lnTo>
                    <a:pt x="4886038" y="0"/>
                  </a:lnTo>
                  <a:lnTo>
                    <a:pt x="4886038" y="1451212"/>
                  </a:lnTo>
                  <a:lnTo>
                    <a:pt x="0" y="1451212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86038" cy="1489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24517" y="2316837"/>
            <a:ext cx="4269039" cy="426903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7414" y="2513893"/>
            <a:ext cx="3903246" cy="3903230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6672" t="0" r="-39993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890679" y="2267046"/>
            <a:ext cx="4368621" cy="436862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124668" y="2551184"/>
            <a:ext cx="3900643" cy="3900628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2111" r="0" b="-211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175693" y="2316837"/>
            <a:ext cx="4349563" cy="43495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421969" y="2531426"/>
            <a:ext cx="3920401" cy="3920385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9051" t="0" r="-29051" b="0"/>
              </a:stretch>
            </a:blipFill>
          </p:spPr>
        </p:sp>
      </p:grpSp>
      <p:sp>
        <p:nvSpPr>
          <p:cNvPr name="AutoShape 22" id="22"/>
          <p:cNvSpPr/>
          <p:nvPr/>
        </p:nvSpPr>
        <p:spPr>
          <a:xfrm flipV="true">
            <a:off x="12338676" y="9065578"/>
            <a:ext cx="9625364" cy="0"/>
          </a:xfrm>
          <a:prstGeom prst="line">
            <a:avLst/>
          </a:prstGeom>
          <a:ln cap="flat" w="38100">
            <a:solidFill>
              <a:srgbClr val="FFF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-3388437" y="9065578"/>
            <a:ext cx="9625364" cy="0"/>
          </a:xfrm>
          <a:prstGeom prst="line">
            <a:avLst/>
          </a:prstGeom>
          <a:ln cap="flat" w="38100">
            <a:solidFill>
              <a:srgbClr val="FFF7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2470144" y="670022"/>
            <a:ext cx="1225761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 spc="-479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Problem Statement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75693" y="6956666"/>
            <a:ext cx="4019186" cy="134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3600" spc="-172">
                <a:solidFill>
                  <a:srgbClr val="F6ECE5"/>
                </a:solidFill>
                <a:latin typeface="Poppins"/>
                <a:ea typeface="Poppins"/>
                <a:cs typeface="Poppins"/>
                <a:sym typeface="Poppins"/>
              </a:rPr>
              <a:t>Limitations of Existing Diagnostic Methods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9262" y="6956666"/>
            <a:ext cx="4708402" cy="134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3600" spc="-172">
                <a:solidFill>
                  <a:srgbClr val="F6ECE5"/>
                </a:solidFill>
                <a:latin typeface="Poppins"/>
                <a:ea typeface="Poppins"/>
                <a:cs typeface="Poppins"/>
                <a:sym typeface="Poppins"/>
              </a:rPr>
              <a:t>The Global Burden of Cataracts and Glaucoma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70782" y="6956666"/>
            <a:ext cx="3906129" cy="91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4"/>
              </a:lnSpc>
            </a:pPr>
            <a:r>
              <a:rPr lang="en-US" sz="3600" spc="-172">
                <a:solidFill>
                  <a:srgbClr val="F6ECE5"/>
                </a:solidFill>
                <a:latin typeface="Poppins"/>
                <a:ea typeface="Poppins"/>
                <a:cs typeface="Poppins"/>
                <a:sym typeface="Poppins"/>
              </a:rPr>
              <a:t>Our Proposed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78367" y="-1887222"/>
            <a:ext cx="3756733" cy="3443647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597714"/>
            <a:ext cx="6225325" cy="4858538"/>
            <a:chOff x="0" y="0"/>
            <a:chExt cx="754337" cy="58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551137" cy="62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455528" y="0"/>
            <a:ext cx="13180905" cy="10287000"/>
            <a:chOff x="0" y="0"/>
            <a:chExt cx="754337" cy="588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>
                <a:alpha val="2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551137" cy="62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36017" y="3597714"/>
            <a:ext cx="6225325" cy="4858538"/>
            <a:chOff x="0" y="0"/>
            <a:chExt cx="754337" cy="588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551137" cy="62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843333" y="3597714"/>
            <a:ext cx="6225325" cy="4858538"/>
            <a:chOff x="0" y="0"/>
            <a:chExt cx="754337" cy="5887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4337" cy="588721"/>
            </a:xfrm>
            <a:custGeom>
              <a:avLst/>
              <a:gdLst/>
              <a:ahLst/>
              <a:cxnLst/>
              <a:rect r="r" b="b" t="t" l="l"/>
              <a:pathLst>
                <a:path h="588721" w="754337">
                  <a:moveTo>
                    <a:pt x="551137" y="0"/>
                  </a:moveTo>
                  <a:lnTo>
                    <a:pt x="0" y="0"/>
                  </a:lnTo>
                  <a:lnTo>
                    <a:pt x="203200" y="588721"/>
                  </a:lnTo>
                  <a:lnTo>
                    <a:pt x="754337" y="588721"/>
                  </a:lnTo>
                  <a:lnTo>
                    <a:pt x="551137" y="0"/>
                  </a:ln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551137" cy="6268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1609670"/>
            <a:ext cx="811530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Objectives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16059" y="4408127"/>
            <a:ext cx="3419957" cy="304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b="true" sz="4200" spc="-201">
                <a:solidFill>
                  <a:srgbClr val="F6ECE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Design a system for detecting unwanted cells using DIP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38701" y="4408127"/>
            <a:ext cx="3419957" cy="304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b="true" sz="4200" spc="-201">
                <a:solidFill>
                  <a:srgbClr val="F6ECE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Analyze eye images to identify signs of cataracts and glaucoma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47067" y="4043116"/>
            <a:ext cx="3419957" cy="4034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</a:pPr>
            <a:r>
              <a:rPr lang="en-US" b="true" sz="4200" spc="-201">
                <a:solidFill>
                  <a:srgbClr val="F6ECE5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Develop a user-friendly interface for medical professionals to upload and analyze eye images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7673471" y="9287149"/>
            <a:ext cx="9625364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427502" y="9500787"/>
            <a:ext cx="1432996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4821607" y="1553080"/>
            <a:ext cx="3166977" cy="5860583"/>
            <a:chOff x="0" y="0"/>
            <a:chExt cx="660400" cy="1222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1222089"/>
            </a:xfrm>
            <a:custGeom>
              <a:avLst/>
              <a:gdLst/>
              <a:ahLst/>
              <a:cxnLst/>
              <a:rect r="r" b="b" t="t" l="l"/>
              <a:pathLst>
                <a:path h="1222089" w="660400">
                  <a:moveTo>
                    <a:pt x="220252" y="1203020"/>
                  </a:moveTo>
                  <a:cubicBezTo>
                    <a:pt x="254109" y="1214534"/>
                    <a:pt x="292600" y="1222089"/>
                    <a:pt x="330378" y="1222089"/>
                  </a:cubicBezTo>
                  <a:cubicBezTo>
                    <a:pt x="368157" y="1222089"/>
                    <a:pt x="404509" y="1215612"/>
                    <a:pt x="438009" y="1204098"/>
                  </a:cubicBezTo>
                  <a:cubicBezTo>
                    <a:pt x="438723" y="1203739"/>
                    <a:pt x="439435" y="1203739"/>
                    <a:pt x="440148" y="1203380"/>
                  </a:cubicBezTo>
                  <a:cubicBezTo>
                    <a:pt x="565955" y="1157324"/>
                    <a:pt x="658618" y="1035711"/>
                    <a:pt x="660400" y="88449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83839"/>
                  </a:lnTo>
                  <a:cubicBezTo>
                    <a:pt x="1782" y="1036429"/>
                    <a:pt x="93019" y="1158045"/>
                    <a:pt x="220252" y="120302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660400" cy="1133189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2623489" y="1553080"/>
            <a:ext cx="3166977" cy="5860583"/>
            <a:chOff x="0" y="0"/>
            <a:chExt cx="660400" cy="12220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1222089"/>
            </a:xfrm>
            <a:custGeom>
              <a:avLst/>
              <a:gdLst/>
              <a:ahLst/>
              <a:cxnLst/>
              <a:rect r="r" b="b" t="t" l="l"/>
              <a:pathLst>
                <a:path h="1222089" w="660400">
                  <a:moveTo>
                    <a:pt x="220252" y="1203020"/>
                  </a:moveTo>
                  <a:cubicBezTo>
                    <a:pt x="254109" y="1214534"/>
                    <a:pt x="292600" y="1222089"/>
                    <a:pt x="330378" y="1222089"/>
                  </a:cubicBezTo>
                  <a:cubicBezTo>
                    <a:pt x="368157" y="1222089"/>
                    <a:pt x="404509" y="1215612"/>
                    <a:pt x="438009" y="1204098"/>
                  </a:cubicBezTo>
                  <a:cubicBezTo>
                    <a:pt x="438723" y="1203739"/>
                    <a:pt x="439435" y="1203739"/>
                    <a:pt x="440148" y="1203380"/>
                  </a:cubicBezTo>
                  <a:cubicBezTo>
                    <a:pt x="565955" y="1157324"/>
                    <a:pt x="658618" y="1035711"/>
                    <a:pt x="660400" y="88449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83839"/>
                  </a:lnTo>
                  <a:cubicBezTo>
                    <a:pt x="1782" y="1036429"/>
                    <a:pt x="93019" y="1158045"/>
                    <a:pt x="220252" y="120302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660400" cy="1133189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45974" y="5626840"/>
            <a:ext cx="3649528" cy="3649513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42159" t="0" r="-1261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-5400000">
            <a:off x="4793308" y="5189929"/>
            <a:ext cx="3166977" cy="5860583"/>
            <a:chOff x="0" y="0"/>
            <a:chExt cx="660400" cy="122208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60400" cy="1222089"/>
            </a:xfrm>
            <a:custGeom>
              <a:avLst/>
              <a:gdLst/>
              <a:ahLst/>
              <a:cxnLst/>
              <a:rect r="r" b="b" t="t" l="l"/>
              <a:pathLst>
                <a:path h="1222089" w="660400">
                  <a:moveTo>
                    <a:pt x="220252" y="1203020"/>
                  </a:moveTo>
                  <a:cubicBezTo>
                    <a:pt x="254109" y="1214534"/>
                    <a:pt x="292600" y="1222089"/>
                    <a:pt x="330378" y="1222089"/>
                  </a:cubicBezTo>
                  <a:cubicBezTo>
                    <a:pt x="368157" y="1222089"/>
                    <a:pt x="404509" y="1215612"/>
                    <a:pt x="438009" y="1204098"/>
                  </a:cubicBezTo>
                  <a:cubicBezTo>
                    <a:pt x="438723" y="1203739"/>
                    <a:pt x="439435" y="1203739"/>
                    <a:pt x="440148" y="1203380"/>
                  </a:cubicBezTo>
                  <a:cubicBezTo>
                    <a:pt x="565955" y="1157324"/>
                    <a:pt x="658618" y="1035711"/>
                    <a:pt x="660400" y="88449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83839"/>
                  </a:lnTo>
                  <a:cubicBezTo>
                    <a:pt x="1782" y="1036429"/>
                    <a:pt x="93019" y="1158045"/>
                    <a:pt x="220252" y="120302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660400" cy="1133189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5400000">
            <a:off x="2595190" y="5189929"/>
            <a:ext cx="3166977" cy="5860583"/>
            <a:chOff x="0" y="0"/>
            <a:chExt cx="660400" cy="12220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0400" cy="1222089"/>
            </a:xfrm>
            <a:custGeom>
              <a:avLst/>
              <a:gdLst/>
              <a:ahLst/>
              <a:cxnLst/>
              <a:rect r="r" b="b" t="t" l="l"/>
              <a:pathLst>
                <a:path h="1222089" w="660400">
                  <a:moveTo>
                    <a:pt x="220252" y="1203020"/>
                  </a:moveTo>
                  <a:cubicBezTo>
                    <a:pt x="254109" y="1214534"/>
                    <a:pt x="292600" y="1222089"/>
                    <a:pt x="330378" y="1222089"/>
                  </a:cubicBezTo>
                  <a:cubicBezTo>
                    <a:pt x="368157" y="1222089"/>
                    <a:pt x="404509" y="1215612"/>
                    <a:pt x="438009" y="1204098"/>
                  </a:cubicBezTo>
                  <a:cubicBezTo>
                    <a:pt x="438723" y="1203739"/>
                    <a:pt x="439435" y="1203739"/>
                    <a:pt x="440148" y="1203380"/>
                  </a:cubicBezTo>
                  <a:cubicBezTo>
                    <a:pt x="565955" y="1157324"/>
                    <a:pt x="658618" y="1035711"/>
                    <a:pt x="660400" y="88449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83839"/>
                  </a:lnTo>
                  <a:cubicBezTo>
                    <a:pt x="1782" y="1036429"/>
                    <a:pt x="93019" y="1158045"/>
                    <a:pt x="220252" y="1203020"/>
                  </a:cubicBezTo>
                  <a:close/>
                </a:path>
              </a:pathLst>
            </a:custGeom>
            <a:solidFill>
              <a:srgbClr val="5D49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60400" cy="1133189"/>
            </a:xfrm>
            <a:prstGeom prst="rect">
              <a:avLst/>
            </a:prstGeom>
          </p:spPr>
          <p:txBody>
            <a:bodyPr anchor="ctr" rtlCol="false" tIns="57091" lIns="57091" bIns="57091" rIns="5709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20479" y="1222252"/>
            <a:ext cx="5073232" cy="5073212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0095" t="0" r="-13468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26353" y="3671872"/>
            <a:ext cx="6339408" cy="148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5" indent="-237487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FFF7F4"/>
                </a:solidFill>
                <a:latin typeface="Poppins"/>
                <a:ea typeface="Poppins"/>
                <a:cs typeface="Poppins"/>
                <a:sym typeface="Poppins"/>
              </a:rPr>
              <a:t>Image acquisition </a:t>
            </a:r>
          </a:p>
          <a:p>
            <a:pPr algn="ctr" marL="474975" indent="-237487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FFF7F4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</a:p>
          <a:p>
            <a:pPr algn="ctr" marL="474975" indent="-237487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FFF7F4"/>
                </a:solidFill>
                <a:latin typeface="Poppins"/>
                <a:ea typeface="Poppins"/>
                <a:cs typeface="Poppins"/>
                <a:sym typeface="Poppins"/>
              </a:rPr>
              <a:t>Segmentation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36333" y="7308722"/>
            <a:ext cx="6339408" cy="148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74975" indent="-237487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FFF7F4"/>
                </a:solidFill>
                <a:latin typeface="Poppins"/>
                <a:ea typeface="Poppins"/>
                <a:cs typeface="Poppins"/>
                <a:sym typeface="Poppins"/>
              </a:rPr>
              <a:t>Enhancement </a:t>
            </a:r>
          </a:p>
          <a:p>
            <a:pPr algn="ctr" marL="474975" indent="-237487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FFF7F4"/>
                </a:solidFill>
                <a:latin typeface="Poppins"/>
                <a:ea typeface="Poppins"/>
                <a:cs typeface="Poppins"/>
                <a:sym typeface="Poppins"/>
              </a:rPr>
              <a:t>Feature extraction</a:t>
            </a:r>
          </a:p>
          <a:p>
            <a:pPr algn="ctr" marL="474975" indent="-237487" lvl="1">
              <a:lnSpc>
                <a:spcPts val="3937"/>
              </a:lnSpc>
              <a:buFont typeface="Arial"/>
              <a:buChar char="•"/>
            </a:pPr>
            <a:r>
              <a:rPr lang="en-US" sz="2199">
                <a:solidFill>
                  <a:srgbClr val="FFF7F4"/>
                </a:solidFill>
                <a:latin typeface="Poppins"/>
                <a:ea typeface="Poppins"/>
                <a:cs typeface="Poppins"/>
                <a:sym typeface="Poppins"/>
              </a:rPr>
              <a:t>Classification and detection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15634" y="649120"/>
            <a:ext cx="991119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99"/>
              </a:lnSpc>
            </a:pPr>
            <a:r>
              <a:rPr lang="en-US" b="true" sz="9999" spc="-479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DIP techniques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59304" y="1028700"/>
            <a:ext cx="8977811" cy="8229600"/>
            <a:chOff x="0" y="0"/>
            <a:chExt cx="6350000" cy="58207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blipFill>
              <a:blip r:embed="rId2"/>
              <a:stretch>
                <a:fillRect l="-18749" t="0" r="-1874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882567" y="-1887222"/>
            <a:ext cx="3756733" cy="3443647"/>
            <a:chOff x="0" y="0"/>
            <a:chExt cx="6350000" cy="582079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967157" y="1556425"/>
            <a:ext cx="1733141" cy="1733141"/>
          </a:xfrm>
          <a:custGeom>
            <a:avLst/>
            <a:gdLst/>
            <a:ahLst/>
            <a:cxnLst/>
            <a:rect r="r" b="b" t="t" l="l"/>
            <a:pathLst>
              <a:path h="1733141" w="1733141">
                <a:moveTo>
                  <a:pt x="0" y="0"/>
                </a:moveTo>
                <a:lnTo>
                  <a:pt x="1733141" y="0"/>
                </a:lnTo>
                <a:lnTo>
                  <a:pt x="1733141" y="1733141"/>
                </a:lnTo>
                <a:lnTo>
                  <a:pt x="0" y="17331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8130630" y="9239250"/>
            <a:ext cx="10886124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5882567" y="7356496"/>
            <a:ext cx="3756733" cy="3443647"/>
            <a:chOff x="0" y="0"/>
            <a:chExt cx="6350000" cy="5820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8130630" y="3825484"/>
            <a:ext cx="985677" cy="98567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372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130630" y="5099393"/>
            <a:ext cx="985677" cy="98567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372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30630" y="6370819"/>
            <a:ext cx="985677" cy="98567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F372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383223" y="5382661"/>
            <a:ext cx="480490" cy="480490"/>
          </a:xfrm>
          <a:custGeom>
            <a:avLst/>
            <a:gdLst/>
            <a:ahLst/>
            <a:cxnLst/>
            <a:rect r="r" b="b" t="t" l="l"/>
            <a:pathLst>
              <a:path h="480490" w="480490">
                <a:moveTo>
                  <a:pt x="0" y="0"/>
                </a:moveTo>
                <a:lnTo>
                  <a:pt x="480490" y="0"/>
                </a:lnTo>
                <a:lnTo>
                  <a:pt x="480490" y="480490"/>
                </a:lnTo>
                <a:lnTo>
                  <a:pt x="0" y="48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959958" y="1837935"/>
            <a:ext cx="13224198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Tools and libraries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70074" y="3858408"/>
            <a:ext cx="3838415" cy="45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600">
                <a:solidFill>
                  <a:srgbClr val="1F1E1E"/>
                </a:solidFill>
                <a:latin typeface="Poppins"/>
                <a:ea typeface="Poppins"/>
                <a:cs typeface="Poppins"/>
                <a:sym typeface="Poppins"/>
              </a:rPr>
              <a:t>OpenCV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25882" y="5113822"/>
            <a:ext cx="4812098" cy="899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600">
                <a:solidFill>
                  <a:srgbClr val="1F1E1E"/>
                </a:solidFill>
                <a:latin typeface="Poppins"/>
                <a:ea typeface="Poppins"/>
                <a:cs typeface="Poppins"/>
                <a:sym typeface="Poppins"/>
              </a:rPr>
              <a:t>Python</a:t>
            </a:r>
          </a:p>
          <a:p>
            <a:pPr algn="l">
              <a:lnSpc>
                <a:spcPts val="3536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525882" y="6385249"/>
            <a:ext cx="4612190" cy="451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2600">
                <a:solidFill>
                  <a:srgbClr val="1F1E1E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8383223" y="6623413"/>
            <a:ext cx="480490" cy="480490"/>
          </a:xfrm>
          <a:custGeom>
            <a:avLst/>
            <a:gdLst/>
            <a:ahLst/>
            <a:cxnLst/>
            <a:rect r="r" b="b" t="t" l="l"/>
            <a:pathLst>
              <a:path h="480490" w="480490">
                <a:moveTo>
                  <a:pt x="0" y="0"/>
                </a:moveTo>
                <a:lnTo>
                  <a:pt x="480490" y="0"/>
                </a:lnTo>
                <a:lnTo>
                  <a:pt x="480490" y="480490"/>
                </a:lnTo>
                <a:lnTo>
                  <a:pt x="0" y="48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383223" y="4075978"/>
            <a:ext cx="480490" cy="480490"/>
          </a:xfrm>
          <a:custGeom>
            <a:avLst/>
            <a:gdLst/>
            <a:ahLst/>
            <a:cxnLst/>
            <a:rect r="r" b="b" t="t" l="l"/>
            <a:pathLst>
              <a:path h="480490" w="480490">
                <a:moveTo>
                  <a:pt x="0" y="0"/>
                </a:moveTo>
                <a:lnTo>
                  <a:pt x="480490" y="0"/>
                </a:lnTo>
                <a:lnTo>
                  <a:pt x="480490" y="480490"/>
                </a:lnTo>
                <a:lnTo>
                  <a:pt x="0" y="48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9239250"/>
            <a:ext cx="18240652" cy="0"/>
          </a:xfrm>
          <a:prstGeom prst="line">
            <a:avLst/>
          </a:prstGeom>
          <a:ln cap="flat" w="38100">
            <a:solidFill>
              <a:srgbClr val="9476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878367" y="-2414947"/>
            <a:ext cx="3756733" cy="3443647"/>
            <a:chOff x="0" y="0"/>
            <a:chExt cx="6350000" cy="58207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871630" y="573647"/>
            <a:ext cx="6088554" cy="6088554"/>
            <a:chOff x="0" y="0"/>
            <a:chExt cx="8790178" cy="8790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9225" y="149225"/>
              <a:ext cx="8491728" cy="8491728"/>
            </a:xfrm>
            <a:custGeom>
              <a:avLst/>
              <a:gdLst/>
              <a:ahLst/>
              <a:cxnLst/>
              <a:rect r="r" b="b" t="t" l="l"/>
              <a:pathLst>
                <a:path h="8491728" w="8491728">
                  <a:moveTo>
                    <a:pt x="0" y="0"/>
                  </a:moveTo>
                  <a:lnTo>
                    <a:pt x="8491728" y="0"/>
                  </a:lnTo>
                  <a:lnTo>
                    <a:pt x="8491728" y="8491728"/>
                  </a:lnTo>
                  <a:lnTo>
                    <a:pt x="0" y="8491728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0178" cy="8790178"/>
            </a:xfrm>
            <a:custGeom>
              <a:avLst/>
              <a:gdLst/>
              <a:ahLst/>
              <a:cxnLst/>
              <a:rect r="r" b="b" t="t" l="l"/>
              <a:pathLst>
                <a:path h="8790178" w="8790178">
                  <a:moveTo>
                    <a:pt x="8790178" y="8790178"/>
                  </a:moveTo>
                  <a:lnTo>
                    <a:pt x="0" y="8790178"/>
                  </a:lnTo>
                  <a:lnTo>
                    <a:pt x="0" y="0"/>
                  </a:lnTo>
                  <a:lnTo>
                    <a:pt x="8790178" y="0"/>
                  </a:lnTo>
                  <a:lnTo>
                    <a:pt x="8790178" y="8790178"/>
                  </a:lnTo>
                  <a:close/>
                  <a:moveTo>
                    <a:pt x="19050" y="8771128"/>
                  </a:moveTo>
                  <a:lnTo>
                    <a:pt x="8771128" y="8771128"/>
                  </a:lnTo>
                  <a:lnTo>
                    <a:pt x="8771128" y="19050"/>
                  </a:lnTo>
                  <a:lnTo>
                    <a:pt x="19050" y="19050"/>
                  </a:lnTo>
                  <a:lnTo>
                    <a:pt x="19050" y="8771128"/>
                  </a:lnTo>
                  <a:close/>
                </a:path>
              </a:pathLst>
            </a:custGeom>
            <a:solidFill>
              <a:srgbClr val="F6ECE5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8011" y="2215162"/>
            <a:ext cx="7307963" cy="5257504"/>
            <a:chOff x="0" y="0"/>
            <a:chExt cx="8090935" cy="582079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90935" cy="5820791"/>
            </a:xfrm>
            <a:custGeom>
              <a:avLst/>
              <a:gdLst/>
              <a:ahLst/>
              <a:cxnLst/>
              <a:rect r="r" b="b" t="t" l="l"/>
              <a:pathLst>
                <a:path h="5820791" w="8090935">
                  <a:moveTo>
                    <a:pt x="8090935" y="5820791"/>
                  </a:moveTo>
                  <a:lnTo>
                    <a:pt x="0" y="5820791"/>
                  </a:lnTo>
                  <a:cubicBezTo>
                    <a:pt x="0" y="4716272"/>
                    <a:pt x="719122" y="3743706"/>
                    <a:pt x="1809618" y="3175000"/>
                  </a:cubicBezTo>
                  <a:lnTo>
                    <a:pt x="0" y="3175000"/>
                  </a:lnTo>
                  <a:cubicBezTo>
                    <a:pt x="0" y="1421511"/>
                    <a:pt x="1811237" y="0"/>
                    <a:pt x="4045467" y="0"/>
                  </a:cubicBezTo>
                  <a:cubicBezTo>
                    <a:pt x="6279698" y="0"/>
                    <a:pt x="8090935" y="1421511"/>
                    <a:pt x="8090935" y="3175000"/>
                  </a:cubicBezTo>
                  <a:lnTo>
                    <a:pt x="6281316" y="3175000"/>
                  </a:lnTo>
                  <a:cubicBezTo>
                    <a:pt x="7371812" y="3743706"/>
                    <a:pt x="8090935" y="4716272"/>
                    <a:pt x="8090935" y="5820791"/>
                  </a:cubicBezTo>
                  <a:close/>
                </a:path>
              </a:pathLst>
            </a:custGeom>
            <a:solidFill>
              <a:srgbClr val="94765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9370666" y="7625066"/>
            <a:ext cx="788863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99"/>
              </a:lnSpc>
            </a:pPr>
            <a:r>
              <a:rPr lang="en-US" sz="9999" spc="-479" b="true">
                <a:solidFill>
                  <a:srgbClr val="4F3729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Conclusion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3305" y="3845313"/>
            <a:ext cx="6417375" cy="255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5"/>
              </a:lnSpc>
            </a:pPr>
            <a:r>
              <a:rPr lang="en-US" sz="2425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Developed a DIP-based system for </a:t>
            </a:r>
          </a:p>
          <a:p>
            <a:pPr algn="ctr">
              <a:lnSpc>
                <a:spcPts val="3395"/>
              </a:lnSpc>
            </a:pPr>
            <a:r>
              <a:rPr lang="en-US" sz="2425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early detection of cataracts and glaucoma.</a:t>
            </a:r>
          </a:p>
          <a:p>
            <a:pPr algn="ctr">
              <a:lnSpc>
                <a:spcPts val="3395"/>
              </a:lnSpc>
            </a:pPr>
            <a:r>
              <a:rPr lang="en-US" sz="2425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he system offers a </a:t>
            </a:r>
          </a:p>
          <a:p>
            <a:pPr algn="ctr">
              <a:lnSpc>
                <a:spcPts val="3395"/>
              </a:lnSpc>
            </a:pPr>
            <a:r>
              <a:rPr lang="en-US" sz="2425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potentially faster,</a:t>
            </a:r>
          </a:p>
          <a:p>
            <a:pPr algn="ctr">
              <a:lnSpc>
                <a:spcPts val="3395"/>
              </a:lnSpc>
            </a:pPr>
            <a:r>
              <a:rPr lang="en-US" sz="2425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 more accessible, and cost-effective </a:t>
            </a:r>
          </a:p>
          <a:p>
            <a:pPr algn="ctr">
              <a:lnSpc>
                <a:spcPts val="3395"/>
              </a:lnSpc>
            </a:pPr>
            <a:r>
              <a:rPr lang="en-US" sz="2425" b="true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diagnostic tool.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6409633" y="6843353"/>
            <a:ext cx="3756733" cy="3443647"/>
            <a:chOff x="0" y="0"/>
            <a:chExt cx="6350000" cy="58207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-1170356" y="6403587"/>
            <a:ext cx="3756733" cy="3443647"/>
            <a:chOff x="0" y="0"/>
            <a:chExt cx="6350000" cy="58207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5820791"/>
            </a:xfrm>
            <a:custGeom>
              <a:avLst/>
              <a:gdLst/>
              <a:ahLst/>
              <a:cxnLst/>
              <a:rect r="r" b="b" t="t" l="l"/>
              <a:pathLst>
                <a:path h="5820791" w="6350000">
                  <a:moveTo>
                    <a:pt x="6350000" y="5820791"/>
                  </a:moveTo>
                  <a:lnTo>
                    <a:pt x="0" y="5820791"/>
                  </a:lnTo>
                  <a:cubicBezTo>
                    <a:pt x="0" y="4716272"/>
                    <a:pt x="564388" y="3743706"/>
                    <a:pt x="1420241" y="3175000"/>
                  </a:cubicBezTo>
                  <a:lnTo>
                    <a:pt x="0" y="3175000"/>
                  </a:lnTo>
                  <a:cubicBezTo>
                    <a:pt x="0" y="1421511"/>
                    <a:pt x="1421511" y="0"/>
                    <a:pt x="3175000" y="0"/>
                  </a:cubicBezTo>
                  <a:cubicBezTo>
                    <a:pt x="4928489" y="0"/>
                    <a:pt x="6350000" y="1421511"/>
                    <a:pt x="6350000" y="3175000"/>
                  </a:cubicBezTo>
                  <a:lnTo>
                    <a:pt x="4929759" y="3175000"/>
                  </a:lnTo>
                  <a:cubicBezTo>
                    <a:pt x="5785612" y="3743706"/>
                    <a:pt x="6350000" y="4716272"/>
                    <a:pt x="6350000" y="5820791"/>
                  </a:cubicBezTo>
                  <a:close/>
                </a:path>
              </a:pathLst>
            </a:custGeom>
            <a:solidFill>
              <a:srgbClr val="94765F">
                <a:alpha val="23922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DAGRCENGbuE</dc:identifier>
  <dcterms:modified xsi:type="dcterms:W3CDTF">2011-08-01T06:04:30Z</dcterms:modified>
  <cp:revision>1</cp:revision>
  <dc:title>computer</dc:title>
</cp:coreProperties>
</file>